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63" r:id="rId5"/>
    <p:sldId id="262" r:id="rId6"/>
    <p:sldId id="259" r:id="rId7"/>
    <p:sldId id="261" r:id="rId8"/>
    <p:sldId id="264" r:id="rId9"/>
    <p:sldId id="265" r:id="rId10"/>
    <p:sldId id="266" r:id="rId11"/>
    <p:sldId id="267" r:id="rId12"/>
    <p:sldId id="268" r:id="rId13"/>
    <p:sldId id="269" r:id="rId14"/>
    <p:sldId id="260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C3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954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gif>
</file>

<file path=ppt/media/image11.jpeg>
</file>

<file path=ppt/media/image12.png>
</file>

<file path=ppt/media/image13.png>
</file>

<file path=ppt/media/image14.png>
</file>

<file path=ppt/media/image15.png>
</file>

<file path=ppt/media/image16.gif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E1548B-C603-4D15-850D-CBF4F10D9EA7}" type="datetimeFigureOut">
              <a:rPr lang="zh-CN" altLang="en-US" smtClean="0"/>
              <a:t>2024/8/19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581FAE-B335-43E1-95E5-BBAD78CD9D4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74362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F8293D-3C8E-4E0E-8BFD-2E42E5C77F03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40306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581FAE-B335-43E1-95E5-BBAD78CD9D49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1985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581FAE-B335-43E1-95E5-BBAD78CD9D49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99997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581FAE-B335-43E1-95E5-BBAD78CD9D49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55325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581FAE-B335-43E1-95E5-BBAD78CD9D49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13456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581FAE-B335-43E1-95E5-BBAD78CD9D49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49034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581FAE-B335-43E1-95E5-BBAD78CD9D49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59375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581FAE-B335-43E1-95E5-BBAD78CD9D49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76160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0E71E-2695-45D4-94CF-9FE6BDD36E50}" type="datetimeFigureOut">
              <a:rPr lang="zh-CN" altLang="en-US" smtClean="0"/>
              <a:t>2024/8/19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D30E06-8E8D-4B24-8E25-A4B12054D5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31938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0E71E-2695-45D4-94CF-9FE6BDD36E50}" type="datetimeFigureOut">
              <a:rPr lang="zh-CN" altLang="en-US" smtClean="0"/>
              <a:t>2024/8/19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D30E06-8E8D-4B24-8E25-A4B12054D5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21131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0E71E-2695-45D4-94CF-9FE6BDD36E50}" type="datetimeFigureOut">
              <a:rPr lang="zh-CN" altLang="en-US" smtClean="0"/>
              <a:t>2024/8/19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D30E06-8E8D-4B24-8E25-A4B12054D5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5731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0E71E-2695-45D4-94CF-9FE6BDD36E50}" type="datetimeFigureOut">
              <a:rPr lang="zh-CN" altLang="en-US" smtClean="0"/>
              <a:t>2024/8/19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D30E06-8E8D-4B24-8E25-A4B12054D5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06960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0E71E-2695-45D4-94CF-9FE6BDD36E50}" type="datetimeFigureOut">
              <a:rPr lang="zh-CN" altLang="en-US" smtClean="0"/>
              <a:t>2024/8/19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D30E06-8E8D-4B24-8E25-A4B12054D5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04043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0E71E-2695-45D4-94CF-9FE6BDD36E50}" type="datetimeFigureOut">
              <a:rPr lang="zh-CN" altLang="en-US" smtClean="0"/>
              <a:t>2024/8/19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D30E06-8E8D-4B24-8E25-A4B12054D5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45161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0E71E-2695-45D4-94CF-9FE6BDD36E50}" type="datetimeFigureOut">
              <a:rPr lang="zh-CN" altLang="en-US" smtClean="0"/>
              <a:t>2024/8/19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D30E06-8E8D-4B24-8E25-A4B12054D5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915332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0E71E-2695-45D4-94CF-9FE6BDD36E50}" type="datetimeFigureOut">
              <a:rPr lang="zh-CN" altLang="en-US" smtClean="0"/>
              <a:t>2024/8/19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D30E06-8E8D-4B24-8E25-A4B12054D5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32905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0E71E-2695-45D4-94CF-9FE6BDD36E50}" type="datetimeFigureOut">
              <a:rPr lang="zh-CN" altLang="en-US" smtClean="0"/>
              <a:t>2024/8/19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D30E06-8E8D-4B24-8E25-A4B12054D5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8063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0E71E-2695-45D4-94CF-9FE6BDD36E50}" type="datetimeFigureOut">
              <a:rPr lang="zh-CN" altLang="en-US" smtClean="0"/>
              <a:t>2024/8/19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D30E06-8E8D-4B24-8E25-A4B12054D5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80517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0E71E-2695-45D4-94CF-9FE6BDD36E50}" type="datetimeFigureOut">
              <a:rPr lang="zh-CN" altLang="en-US" smtClean="0"/>
              <a:t>2024/8/19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D30E06-8E8D-4B24-8E25-A4B12054D5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6402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10E71E-2695-45D4-94CF-9FE6BDD36E50}" type="datetimeFigureOut">
              <a:rPr lang="zh-CN" altLang="en-US" smtClean="0"/>
              <a:t>2024/8/19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30E06-8E8D-4B24-8E25-A4B12054D5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7701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hyperlink" Target="mailto:bili_sakura@zju.edu.cn" TargetMode="Externa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7.png"/><Relationship Id="rId4" Type="http://schemas.openxmlformats.org/officeDocument/2006/relationships/image" Target="../media/image16.gi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microsoft.com/office/2007/relationships/media" Target="../media/media2.mp4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6.xml"/><Relationship Id="rId4" Type="http://schemas.openxmlformats.org/officeDocument/2006/relationships/video" Target="../media/media2.mp4"/><Relationship Id="rId9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12" Type="http://schemas.openxmlformats.org/officeDocument/2006/relationships/image" Target="../media/image10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huggingface.co/docs/diffusers/using-diffusers/" TargetMode="External"/><Relationship Id="rId11" Type="http://schemas.openxmlformats.org/officeDocument/2006/relationships/image" Target="../media/image9.png"/><Relationship Id="rId5" Type="http://schemas.openxmlformats.org/officeDocument/2006/relationships/image" Target="../media/image4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png"/><Relationship Id="rId5" Type="http://schemas.openxmlformats.org/officeDocument/2006/relationships/hyperlink" Target="https://huggingface.co/docs/diffusers/using-diffusers/img2img" TargetMode="External"/><Relationship Id="rId4" Type="http://schemas.openxmlformats.org/officeDocument/2006/relationships/hyperlink" Target="https://huggingface.co/docs/diffusers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5.png"/><Relationship Id="rId4" Type="http://schemas.openxmlformats.org/officeDocument/2006/relationships/hyperlink" Target="https://huggingface.co/timbrooks/instruct-pix2pix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0" y="2157274"/>
            <a:ext cx="12192000" cy="2500666"/>
          </a:xfrm>
          <a:prstGeom prst="rect">
            <a:avLst/>
          </a:prstGeom>
          <a:solidFill>
            <a:srgbClr val="FFD5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31965"/>
          <a:stretch/>
        </p:blipFill>
        <p:spPr>
          <a:xfrm>
            <a:off x="4799376" y="392754"/>
            <a:ext cx="7313970" cy="604709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99608" y="3276102"/>
            <a:ext cx="7412088" cy="1200329"/>
          </a:xfrm>
          <a:prstGeom prst="rect">
            <a:avLst/>
          </a:prstGeom>
          <a:solidFill>
            <a:srgbClr val="FEFEFE">
              <a:alpha val="4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Presenter: Sakura </a:t>
            </a:r>
          </a:p>
          <a:p>
            <a:pPr algn="ctr"/>
            <a:r>
              <a:rPr lang="en-US" altLang="zh-C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Contact me: </a:t>
            </a:r>
            <a:r>
              <a:rPr lang="en-US" altLang="zh-CN" sz="24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bili_sakura@zju.edu.cn</a:t>
            </a:r>
            <a:endParaRPr lang="en-US" altLang="zh-CN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Date: </a:t>
            </a:r>
            <a:r>
              <a:rPr lang="en-US" altLang="zh-C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August 19, </a:t>
            </a:r>
            <a:r>
              <a:rPr lang="en-US" altLang="zh-C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2024</a:t>
            </a: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-129941" y="706993"/>
            <a:ext cx="8867540" cy="2387600"/>
          </a:xfrm>
        </p:spPr>
        <p:txBody>
          <a:bodyPr>
            <a:normAutofit/>
          </a:bodyPr>
          <a:lstStyle/>
          <a:p>
            <a:r>
              <a:rPr lang="en-US" altLang="zh-CN" sz="4000" b="1" dirty="0">
                <a:latin typeface="Times New Roman" panose="02020603050405020304" pitchFamily="18" charset="0"/>
              </a:rPr>
              <a:t>Temporal Image-to-Image Generation </a:t>
            </a:r>
            <a:endParaRPr lang="zh-CN" altLang="en-US" sz="4000" dirty="0">
              <a:latin typeface="Times New Roman" panose="02020603050405020304" pitchFamily="18" charset="0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8737600" y="137886"/>
            <a:ext cx="3514167" cy="6720114"/>
            <a:chOff x="8737600" y="137886"/>
            <a:chExt cx="3514167" cy="6720114"/>
          </a:xfrm>
        </p:grpSpPr>
        <p:pic>
          <p:nvPicPr>
            <p:cNvPr id="10" name="图片 9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6357" y="137886"/>
              <a:ext cx="825500" cy="825500"/>
            </a:xfrm>
            <a:prstGeom prst="rect">
              <a:avLst/>
            </a:prstGeom>
          </p:spPr>
        </p:pic>
        <p:sp>
          <p:nvSpPr>
            <p:cNvPr id="11" name="矩形 10"/>
            <p:cNvSpPr/>
            <p:nvPr/>
          </p:nvSpPr>
          <p:spPr>
            <a:xfrm>
              <a:off x="8737600" y="6488668"/>
              <a:ext cx="351416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© Sakura, 2024. All rights reserved.</a:t>
              </a:r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75593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 txBox="1">
            <a:spLocks/>
          </p:cNvSpPr>
          <p:nvPr/>
        </p:nvSpPr>
        <p:spPr>
          <a:xfrm>
            <a:off x="0" y="2973322"/>
            <a:ext cx="12191999" cy="150541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7200" b="1" dirty="0" smtClean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Image-to-Video Generation</a:t>
            </a:r>
            <a:endParaRPr lang="zh-CN" altLang="en-US" sz="7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8737600" y="137886"/>
            <a:ext cx="3514167" cy="6720114"/>
            <a:chOff x="8737600" y="137886"/>
            <a:chExt cx="3514167" cy="6720114"/>
          </a:xfrm>
        </p:grpSpPr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6357" y="137886"/>
              <a:ext cx="825500" cy="825500"/>
            </a:xfrm>
            <a:prstGeom prst="rect">
              <a:avLst/>
            </a:prstGeom>
          </p:spPr>
        </p:pic>
        <p:sp>
          <p:nvSpPr>
            <p:cNvPr id="8" name="矩形 7"/>
            <p:cNvSpPr/>
            <p:nvPr/>
          </p:nvSpPr>
          <p:spPr>
            <a:xfrm>
              <a:off x="8737600" y="6488668"/>
              <a:ext cx="351416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© Sakura, 2024. All rights reserved.</a:t>
              </a:r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51554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364855" y="606392"/>
            <a:ext cx="51481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lvl="1"/>
            <a:r>
              <a:rPr lang="it-IT" altLang="zh-CN" sz="3200" dirty="0" smtClean="0">
                <a:solidFill>
                  <a:srgbClr val="333333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</a:rPr>
              <a:t>Stable Video Diffusion (SVD)</a:t>
            </a:r>
            <a:endParaRPr lang="it-IT" altLang="zh-CN" sz="3200" dirty="0">
              <a:solidFill>
                <a:srgbClr val="333333"/>
              </a:solidFill>
              <a:latin typeface="Times New Roman" panose="02020603050405020304" pitchFamily="18" charset="0"/>
              <a:ea typeface="Open Sans"/>
              <a:cs typeface="Times New Roman" panose="02020603050405020304" pitchFamily="18" charset="0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8737600" y="137886"/>
            <a:ext cx="3514167" cy="6720114"/>
            <a:chOff x="8737600" y="137886"/>
            <a:chExt cx="3514167" cy="6720114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6357" y="137886"/>
              <a:ext cx="825500" cy="825500"/>
            </a:xfrm>
            <a:prstGeom prst="rect">
              <a:avLst/>
            </a:prstGeom>
          </p:spPr>
        </p:pic>
        <p:sp>
          <p:nvSpPr>
            <p:cNvPr id="7" name="矩形 6"/>
            <p:cNvSpPr/>
            <p:nvPr/>
          </p:nvSpPr>
          <p:spPr>
            <a:xfrm>
              <a:off x="8737600" y="6488668"/>
              <a:ext cx="351416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© Sakura, 2024. All rights reserved.</a:t>
              </a:r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8" name="矩形 7"/>
          <p:cNvSpPr/>
          <p:nvPr/>
        </p:nvSpPr>
        <p:spPr>
          <a:xfrm>
            <a:off x="1914525" y="5342091"/>
            <a:ext cx="81534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Left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Our human evaluation framework, as seen by the annotators. The prompt &amp; task order and model choices are fully randomized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Right: Image-to-video examples. [6]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72774" y="1191167"/>
            <a:ext cx="67656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Developed by Stability AI</a:t>
            </a:r>
          </a:p>
          <a:p>
            <a:pPr marL="285750" indent="-285750">
              <a:buFontTx/>
              <a:buChar char="-"/>
            </a:pP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Start from SD 2.1 [8] checkpoint</a:t>
            </a:r>
          </a:p>
        </p:txBody>
      </p:sp>
      <p:sp>
        <p:nvSpPr>
          <p:cNvPr id="11" name="矩形 10"/>
          <p:cNvSpPr/>
          <p:nvPr/>
        </p:nvSpPr>
        <p:spPr>
          <a:xfrm>
            <a:off x="0" y="6088559"/>
            <a:ext cx="812482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100" dirty="0" smtClean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[6] </a:t>
            </a:r>
            <a:r>
              <a:rPr lang="en-US" altLang="zh-CN" sz="11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A. </a:t>
            </a:r>
            <a:r>
              <a:rPr lang="en-US" altLang="zh-CN" sz="1100" dirty="0" err="1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Blattmann</a:t>
            </a:r>
            <a:r>
              <a:rPr lang="en-US" altLang="zh-CN" sz="11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et al., ‘Stable Video Diffusion: Scaling Latent Video Diffusion Models to Large Datasets’, Nov. 25, 2023, </a:t>
            </a:r>
            <a:r>
              <a:rPr lang="en-US" altLang="zh-CN" sz="1100" dirty="0" err="1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arXiv</a:t>
            </a:r>
            <a:r>
              <a:rPr lang="en-US" altLang="zh-CN" sz="11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arXiv:2311.15127. </a:t>
            </a:r>
            <a:r>
              <a:rPr lang="en-US" altLang="zh-CN" sz="1100" dirty="0" err="1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doi</a:t>
            </a:r>
            <a:r>
              <a:rPr lang="en-US" altLang="zh-CN" sz="11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10.48550/arXiv.2311.15127</a:t>
            </a:r>
            <a:r>
              <a:rPr lang="en-US" altLang="zh-CN" sz="1100" dirty="0" smtClean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altLang="zh-CN" sz="1100" dirty="0" smtClean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[8] </a:t>
            </a:r>
            <a:r>
              <a:rPr lang="en-US" altLang="zh-CN" sz="11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R. </a:t>
            </a:r>
            <a:r>
              <a:rPr lang="en-US" altLang="zh-CN" sz="1100" dirty="0" err="1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Rombach</a:t>
            </a:r>
            <a:r>
              <a:rPr lang="en-US" altLang="zh-CN" sz="11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A. </a:t>
            </a:r>
            <a:r>
              <a:rPr lang="en-US" altLang="zh-CN" sz="1100" dirty="0" err="1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Blattmann</a:t>
            </a:r>
            <a:r>
              <a:rPr lang="en-US" altLang="zh-CN" sz="11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D. Lorenz, P. </a:t>
            </a:r>
            <a:r>
              <a:rPr lang="en-US" altLang="zh-CN" sz="1100" dirty="0" err="1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Esser</a:t>
            </a:r>
            <a:r>
              <a:rPr lang="en-US" altLang="zh-CN" sz="11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and B. </a:t>
            </a:r>
            <a:r>
              <a:rPr lang="en-US" altLang="zh-CN" sz="1100" dirty="0" err="1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Ommer</a:t>
            </a:r>
            <a:r>
              <a:rPr lang="en-US" altLang="zh-CN" sz="11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‘High-Resolution Image Synthesis With Latent Diffusion Models’, presented at the Proceedings of the IEEE/CVF Conference on Computer Vision and Pattern Recognition, 2022, pp. 10684–10695. </a:t>
            </a:r>
            <a:endParaRPr lang="en-US" altLang="zh-CN" sz="1100" dirty="0">
              <a:solidFill>
                <a:schemeClr val="bg1">
                  <a:lumMod val="75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 descr="row01"/>
          <p:cNvPicPr>
            <a:picLocks noChangeAspect="1" noChangeArrowheads="1" noCrop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3030" y="2545503"/>
            <a:ext cx="3508827" cy="19737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5099" y="2037772"/>
            <a:ext cx="8145479" cy="320418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07419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364855" y="606392"/>
            <a:ext cx="217822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lvl="1"/>
            <a:r>
              <a:rPr lang="it-IT" altLang="zh-CN" sz="3200" dirty="0" smtClean="0">
                <a:solidFill>
                  <a:srgbClr val="333333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</a:rPr>
              <a:t>Video LDM</a:t>
            </a:r>
            <a:endParaRPr lang="it-IT" altLang="zh-CN" sz="3200" dirty="0">
              <a:solidFill>
                <a:srgbClr val="333333"/>
              </a:solidFill>
              <a:latin typeface="Times New Roman" panose="02020603050405020304" pitchFamily="18" charset="0"/>
              <a:ea typeface="Open Sans"/>
              <a:cs typeface="Times New Roman" panose="02020603050405020304" pitchFamily="18" charset="0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8737600" y="137886"/>
            <a:ext cx="3514167" cy="6720114"/>
            <a:chOff x="8737600" y="137886"/>
            <a:chExt cx="3514167" cy="6720114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6357" y="137886"/>
              <a:ext cx="825500" cy="825500"/>
            </a:xfrm>
            <a:prstGeom prst="rect">
              <a:avLst/>
            </a:prstGeom>
          </p:spPr>
        </p:pic>
        <p:sp>
          <p:nvSpPr>
            <p:cNvPr id="7" name="矩形 6"/>
            <p:cNvSpPr/>
            <p:nvPr/>
          </p:nvSpPr>
          <p:spPr>
            <a:xfrm>
              <a:off x="8737600" y="6488668"/>
              <a:ext cx="351416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© Sakura, 2024. All rights reserved.</a:t>
              </a:r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8" name="矩形 7"/>
          <p:cNvSpPr/>
          <p:nvPr/>
        </p:nvSpPr>
        <p:spPr>
          <a:xfrm>
            <a:off x="2632911" y="5811559"/>
            <a:ext cx="703178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Left: Animation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temporal video fine-tuning in our Video Latent Diffusion Models (Video LDMs).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Right: A example from Video LDMs.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72774" y="1191167"/>
            <a:ext cx="6765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Developed by NVIDIA</a:t>
            </a:r>
          </a:p>
        </p:txBody>
      </p:sp>
      <p:sp>
        <p:nvSpPr>
          <p:cNvPr id="10" name="矩形 9"/>
          <p:cNvSpPr/>
          <p:nvPr/>
        </p:nvSpPr>
        <p:spPr>
          <a:xfrm>
            <a:off x="0" y="6457890"/>
            <a:ext cx="873760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100" dirty="0" smtClean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[7] </a:t>
            </a:r>
            <a:r>
              <a:rPr lang="en-US" altLang="zh-CN" sz="11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A. </a:t>
            </a:r>
            <a:r>
              <a:rPr lang="en-US" altLang="zh-CN" sz="1100" dirty="0" err="1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Blattmann</a:t>
            </a:r>
            <a:r>
              <a:rPr lang="en-US" altLang="zh-CN" sz="11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et al., ‘Align Your </a:t>
            </a:r>
            <a:r>
              <a:rPr lang="en-US" altLang="zh-CN" sz="1100" dirty="0" err="1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Latents</a:t>
            </a:r>
            <a:r>
              <a:rPr lang="en-US" altLang="zh-CN" sz="11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High-Resolution Video Synthesis with Latent Diffusion Models’, in 2023 IEEE/CVF Conference on Computer Vision and Pattern Recognition (CVPR), Vancouver, BC, Canada: IEEE, Jun. 2023, pp. 22563–22575. </a:t>
            </a:r>
            <a:r>
              <a:rPr lang="en-US" altLang="zh-CN" sz="1100" dirty="0" err="1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doi</a:t>
            </a:r>
            <a:r>
              <a:rPr lang="en-US" altLang="zh-CN" sz="11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10.1109/CVPR52729.2023.02161.</a:t>
            </a:r>
            <a:endParaRPr lang="en-US" altLang="zh-CN" sz="1100" dirty="0">
              <a:solidFill>
                <a:schemeClr val="bg1">
                  <a:lumMod val="75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video1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822162" y="1821525"/>
            <a:ext cx="6228965" cy="3893103"/>
          </a:xfrm>
          <a:prstGeom prst="rect">
            <a:avLst/>
          </a:prstGeom>
        </p:spPr>
      </p:pic>
      <p:pic>
        <p:nvPicPr>
          <p:cNvPr id="13" name="video_ldm_animation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5279" y="1842716"/>
            <a:ext cx="5706883" cy="3923879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6012114" y="1991385"/>
            <a:ext cx="4198138" cy="3077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An astronaut flying in space,4k, high resolution</a:t>
            </a:r>
            <a:endParaRPr lang="zh-CN" alt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8036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7" fill="remove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 vol="80000">
                <p:cTn id="13" repeatCount="indefinite" fill="remove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364855" y="606392"/>
            <a:ext cx="217822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lvl="1"/>
            <a:r>
              <a:rPr lang="it-IT" altLang="zh-CN" sz="3200" dirty="0" smtClean="0">
                <a:solidFill>
                  <a:srgbClr val="333333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</a:rPr>
              <a:t>Video LDM</a:t>
            </a:r>
            <a:endParaRPr lang="it-IT" altLang="zh-CN" sz="3200" dirty="0">
              <a:solidFill>
                <a:srgbClr val="333333"/>
              </a:solidFill>
              <a:latin typeface="Times New Roman" panose="02020603050405020304" pitchFamily="18" charset="0"/>
              <a:ea typeface="Open Sans"/>
              <a:cs typeface="Times New Roman" panose="02020603050405020304" pitchFamily="18" charset="0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8737600" y="137886"/>
            <a:ext cx="3514167" cy="6720114"/>
            <a:chOff x="8737600" y="137886"/>
            <a:chExt cx="3514167" cy="6720114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6357" y="137886"/>
              <a:ext cx="825500" cy="825500"/>
            </a:xfrm>
            <a:prstGeom prst="rect">
              <a:avLst/>
            </a:prstGeom>
          </p:spPr>
        </p:pic>
        <p:sp>
          <p:nvSpPr>
            <p:cNvPr id="7" name="矩形 6"/>
            <p:cNvSpPr/>
            <p:nvPr/>
          </p:nvSpPr>
          <p:spPr>
            <a:xfrm>
              <a:off x="8737600" y="6488668"/>
              <a:ext cx="351416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© Sakura, 2024. All rights reserved.</a:t>
              </a:r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矩形 7"/>
              <p:cNvSpPr/>
              <p:nvPr/>
            </p:nvSpPr>
            <p:spPr>
              <a:xfrm>
                <a:off x="7071231" y="1547975"/>
                <a:ext cx="5120769" cy="455310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Left: We turn a pre-trained LDM into a video generator by inserting temporal layers that learn to align frames into temporally consistent sequences. During optimization, the image backbone θ remains fixed and only the parameters </a:t>
                </a:r>
                <a:r>
                  <a:rPr lang="el-GR" altLang="zh-CN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ϕ</a:t>
                </a:r>
                <a:r>
                  <a:rPr lang="en-US" altLang="zh-CN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of the temporal layers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6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sSubSup>
                          <m:sSubSupPr>
                            <m:ctrlPr>
                              <a:rPr lang="en-US" altLang="zh-CN" sz="1600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zh-CN" sz="1600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𝑙</m:t>
                            </m:r>
                          </m:e>
                          <m:sub>
                            <m:r>
                              <m:rPr>
                                <m:nor/>
                              </m:rPr>
                              <a:rPr lang="en-US" altLang="zh-CN" sz="1600" dirty="0">
                                <a:latin typeface="Arial" panose="020B0604020202020204" pitchFamily="34" charset="0"/>
                                <a:cs typeface="Arial" panose="020B0604020202020204" pitchFamily="34" charset="0"/>
                              </a:rPr>
                              <m:t>φ</m:t>
                            </m:r>
                          </m:sub>
                          <m:sup>
                            <m:r>
                              <a:rPr lang="en-US" altLang="zh-CN" sz="1600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sup>
                        </m:sSubSup>
                      </m:e>
                      <m:sub>
                        <m:r>
                          <a:rPr lang="en-US" altLang="zh-CN" sz="16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US" altLang="zh-CN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are trained. </a:t>
                </a:r>
                <a:r>
                  <a:rPr lang="en-US" altLang="zh-CN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Right: During training, the base model θ interprets the input sequence of length T as a batch of images. For the temporal layers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sz="16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lang="en-US" altLang="zh-CN" sz="16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𝑙</m:t>
                        </m:r>
                      </m:e>
                      <m:sub>
                        <m:r>
                          <m:rPr>
                            <m:nor/>
                          </m:rPr>
                          <a:rPr lang="en-US" altLang="zh-CN" sz="1600" dirty="0">
                            <a:latin typeface="Arial" panose="020B0604020202020204" pitchFamily="34" charset="0"/>
                            <a:cs typeface="Arial" panose="020B0604020202020204" pitchFamily="34" charset="0"/>
                          </a:rPr>
                          <m:t>φ</m:t>
                        </m:r>
                      </m:sub>
                      <m:sup>
                        <m:r>
                          <a:rPr lang="en-US" altLang="zh-CN" sz="16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sup>
                    </m:sSubSup>
                  </m:oMath>
                </a14:m>
                <a:r>
                  <a:rPr lang="en-US" altLang="zh-CN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, these batches are reshaped into video format. Their output </a:t>
                </a:r>
                <a:r>
                  <a:rPr lang="en-US" altLang="zh-CN" sz="16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z′ </a:t>
                </a:r>
                <a:r>
                  <a:rPr lang="en-US" altLang="zh-CN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is combined with the spatial output z, using </a:t>
                </a:r>
                <a:r>
                  <a:rPr lang="en-US" altLang="zh-CN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a</a:t>
                </a:r>
              </a:p>
              <a:p>
                <a:pPr algn="ctr"/>
                <a:r>
                  <a:rPr lang="en-US" altLang="zh-CN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learned </a:t>
                </a:r>
                <a:r>
                  <a:rPr lang="en-US" altLang="zh-CN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merge parameter α. During inference, skipping the temporal layers (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sz="16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lang="en-US" altLang="zh-CN" sz="16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𝑎</m:t>
                        </m:r>
                      </m:e>
                      <m:sub>
                        <m:r>
                          <m:rPr>
                            <m:nor/>
                          </m:rPr>
                          <a:rPr lang="el-GR" altLang="zh-CN" sz="1600" dirty="0">
                            <a:latin typeface="Arial" panose="020B0604020202020204" pitchFamily="34" charset="0"/>
                            <a:cs typeface="Arial" panose="020B0604020202020204" pitchFamily="34" charset="0"/>
                          </a:rPr>
                          <m:t>ϕ</m:t>
                        </m:r>
                      </m:sub>
                      <m:sup>
                        <m:r>
                          <a:rPr lang="en-US" altLang="zh-CN" sz="16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sup>
                    </m:sSubSup>
                  </m:oMath>
                </a14:m>
                <a:r>
                  <a:rPr lang="en-US" altLang="zh-CN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altLang="zh-CN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=</a:t>
                </a:r>
                <a:r>
                  <a:rPr lang="en-US" altLang="zh-CN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1) yields the original image model. For illustration purposes, only a single U-Net Block is shown. B denotes batch size, T sequence length, C input channels and H and W the spatial dimensions of the input.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60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1600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𝑐</m:t>
                        </m:r>
                      </m:e>
                      <m:sub>
                        <m:r>
                          <a:rPr lang="en-US" altLang="zh-CN" sz="1600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</m:t>
                        </m:r>
                      </m:sub>
                    </m:sSub>
                  </m:oMath>
                </a14:m>
                <a:r>
                  <a:rPr lang="en-US" altLang="zh-CN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 is optional context frame conditioning, when training prediction </a:t>
                </a:r>
                <a:r>
                  <a:rPr lang="en-US" altLang="zh-CN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models.</a:t>
                </a:r>
                <a:endParaRPr lang="zh-CN" altLang="en-US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8" name="矩形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71231" y="1547975"/>
                <a:ext cx="5120769" cy="4553106"/>
              </a:xfrm>
              <a:prstGeom prst="rect">
                <a:avLst/>
              </a:prstGeom>
              <a:blipFill>
                <a:blip r:embed="rId4"/>
                <a:stretch>
                  <a:fillRect l="-357" t="-402" r="-1905" b="-80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文本框 8"/>
          <p:cNvSpPr txBox="1"/>
          <p:nvPr/>
        </p:nvSpPr>
        <p:spPr>
          <a:xfrm>
            <a:off x="372774" y="1191167"/>
            <a:ext cx="6765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Developed by NVIDIA</a:t>
            </a:r>
          </a:p>
        </p:txBody>
      </p:sp>
      <p:sp>
        <p:nvSpPr>
          <p:cNvPr id="10" name="矩形 9"/>
          <p:cNvSpPr/>
          <p:nvPr/>
        </p:nvSpPr>
        <p:spPr>
          <a:xfrm>
            <a:off x="0" y="6457890"/>
            <a:ext cx="873760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100" dirty="0" smtClean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[7] </a:t>
            </a:r>
            <a:r>
              <a:rPr lang="en-US" altLang="zh-CN" sz="11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A. </a:t>
            </a:r>
            <a:r>
              <a:rPr lang="en-US" altLang="zh-CN" sz="1100" dirty="0" err="1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Blattmann</a:t>
            </a:r>
            <a:r>
              <a:rPr lang="en-US" altLang="zh-CN" sz="11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et al., ‘Align Your </a:t>
            </a:r>
            <a:r>
              <a:rPr lang="en-US" altLang="zh-CN" sz="1100" dirty="0" err="1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Latents</a:t>
            </a:r>
            <a:r>
              <a:rPr lang="en-US" altLang="zh-CN" sz="11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High-Resolution Video Synthesis with Latent Diffusion Models’, in 2023 IEEE/CVF Conference on Computer Vision and Pattern Recognition (CVPR), Vancouver, BC, Canada: IEEE, Jun. 2023, pp. 22563–22575. </a:t>
            </a:r>
            <a:r>
              <a:rPr lang="en-US" altLang="zh-CN" sz="1100" dirty="0" err="1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doi</a:t>
            </a:r>
            <a:r>
              <a:rPr lang="en-US" altLang="zh-CN" sz="11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10.1109/CVPR52729.2023.02161.</a:t>
            </a:r>
            <a:endParaRPr lang="en-US" altLang="zh-CN" sz="1100" dirty="0">
              <a:solidFill>
                <a:schemeClr val="bg1">
                  <a:lumMod val="75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6722" y="1775942"/>
            <a:ext cx="6698457" cy="394765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5" name="矩形 14"/>
          <p:cNvSpPr/>
          <p:nvPr/>
        </p:nvSpPr>
        <p:spPr>
          <a:xfrm>
            <a:off x="90055" y="5854010"/>
            <a:ext cx="70317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Temporal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lock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esign in Video LDM. 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9525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364855" y="606392"/>
            <a:ext cx="522104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dirty="0" smtClean="0">
                <a:solidFill>
                  <a:srgbClr val="333333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</a:rPr>
              <a:t>References and Related Works</a:t>
            </a:r>
            <a:endParaRPr lang="en-US" altLang="zh-CN" sz="3200" dirty="0">
              <a:solidFill>
                <a:srgbClr val="333333"/>
              </a:solidFill>
              <a:latin typeface="Times New Roman" panose="02020603050405020304" pitchFamily="18" charset="0"/>
              <a:ea typeface="Open Sans"/>
              <a:cs typeface="Times New Roman" panose="02020603050405020304" pitchFamily="18" charset="0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8737600" y="137886"/>
            <a:ext cx="3514167" cy="6720114"/>
            <a:chOff x="8737600" y="137886"/>
            <a:chExt cx="3514167" cy="6720114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6357" y="137886"/>
              <a:ext cx="825500" cy="825500"/>
            </a:xfrm>
            <a:prstGeom prst="rect">
              <a:avLst/>
            </a:prstGeom>
          </p:spPr>
        </p:pic>
        <p:sp>
          <p:nvSpPr>
            <p:cNvPr id="7" name="矩形 6"/>
            <p:cNvSpPr/>
            <p:nvPr/>
          </p:nvSpPr>
          <p:spPr>
            <a:xfrm>
              <a:off x="8737600" y="6488668"/>
              <a:ext cx="351416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© Sakura, 2024. All rights reserved.</a:t>
              </a:r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550821" y="1343974"/>
            <a:ext cx="10813143" cy="5847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[1] C. </a:t>
            </a:r>
            <a:r>
              <a:rPr lang="en-US" altLang="zh-C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Meng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et al., ‘SDEdit: Guided Image Synthesis and Editing with Stochastic Differential Equations’, presented at the International Conference on Learning Representations, Oct. 2021. </a:t>
            </a:r>
            <a:endParaRPr lang="en-US" altLang="zh-CN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[2] R. </a:t>
            </a:r>
            <a:r>
              <a:rPr lang="en-US" altLang="zh-C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Rombach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A. </a:t>
            </a:r>
            <a:r>
              <a:rPr lang="en-US" altLang="zh-C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Blattmann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D. Lorenz, P. </a:t>
            </a:r>
            <a:r>
              <a:rPr lang="en-US" altLang="zh-C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Esser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B. </a:t>
            </a:r>
            <a:r>
              <a:rPr lang="en-US" altLang="zh-C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Ommer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‘High-Resolution Image Synthesis With Latent Diffusion Models’, presented at the Proceedings of the IEEE/CVF Conference on Computer Vision and Pattern Recognition, 2022, pp. 10684–10695. </a:t>
            </a:r>
            <a:endParaRPr lang="en-US" altLang="zh-CN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[3] C. H. Wu and F. De La Torre, ‘A Latent Space of Stochastic Diffusion Models for Zero-Shot Image Editing and Guidance’, in 2023 IEEE/CVF International Conference on Computer Vision (ICCV), Paris, France: IEEE, Oct. 2023, pp. 7344–7353. </a:t>
            </a:r>
            <a:r>
              <a:rPr lang="en-US" altLang="zh-C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doi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10.1109/ICCV51070.2023.00678.</a:t>
            </a:r>
          </a:p>
          <a:p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[4] X. Su, J. Song, C. </a:t>
            </a:r>
            <a:r>
              <a:rPr lang="en-US" altLang="zh-C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Meng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S. </a:t>
            </a:r>
            <a:r>
              <a:rPr lang="en-US" altLang="zh-C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Ermon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‘Dual Diffusion Implicit Bridges for Image-to-Image Translation’, presented at the </a:t>
            </a:r>
            <a:r>
              <a:rPr lang="en-US" altLang="zh-C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Eleventh International Conference on Learning Representations, Sep. 2022. </a:t>
            </a:r>
            <a:endParaRPr lang="en-US" altLang="zh-CN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[5] T. Brooks, A. </a:t>
            </a:r>
            <a:r>
              <a:rPr lang="en-US" altLang="zh-C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Holynski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A. A. </a:t>
            </a:r>
            <a:r>
              <a:rPr lang="en-US" altLang="zh-C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Efros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‘InstructPix2Pix: Learning To Follow Image Editing Instructions’, presented at the Proceedings of the IEEE/CVF Conference on Computer Vision and Pattern Recognition, 2023, pp. 18392–18402. </a:t>
            </a:r>
            <a:endParaRPr lang="en-US" altLang="zh-CN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[6] A. </a:t>
            </a:r>
            <a:r>
              <a:rPr lang="en-US" altLang="zh-C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Blattmann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et al., ‘Stable Video Diffusion: Scaling Latent Video Diffusion Models to Large Datasets’, Nov. 25, 2023, </a:t>
            </a:r>
            <a:r>
              <a:rPr lang="en-US" altLang="zh-C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arXiv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arXiv:2311.15127. </a:t>
            </a:r>
            <a:r>
              <a:rPr lang="en-US" altLang="zh-C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doi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10.48550/arXiv.2311.15127</a:t>
            </a:r>
            <a:r>
              <a:rPr lang="en-US" altLang="zh-C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[7] A. </a:t>
            </a:r>
            <a:r>
              <a:rPr lang="en-US" altLang="zh-C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Blattmann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et al., ‘Align Your </a:t>
            </a:r>
            <a:r>
              <a:rPr lang="en-US" altLang="zh-C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Latents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High-Resolution Video Synthesis with Latent Diffusion Models’, in 2023 IEEE/CVF Conference on Computer Vision and Pattern Recognition (CVPR), Vancouver, BC, Canada: IEEE, Jun. 2023, pp. 22563–22575. </a:t>
            </a:r>
            <a:r>
              <a:rPr lang="en-US" altLang="zh-C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doi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10.1109/CVPR52729.2023.02161</a:t>
            </a:r>
            <a:r>
              <a:rPr lang="en-US" altLang="zh-C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altLang="zh-C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[8] 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R. </a:t>
            </a:r>
            <a:r>
              <a:rPr lang="en-US" altLang="zh-C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Rombach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A. </a:t>
            </a:r>
            <a:r>
              <a:rPr lang="en-US" altLang="zh-C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Blattmann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D. Lorenz, P. </a:t>
            </a:r>
            <a:r>
              <a:rPr lang="en-US" altLang="zh-C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Esser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B. </a:t>
            </a:r>
            <a:r>
              <a:rPr lang="en-US" altLang="zh-C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Ommer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‘High-Resolution Image Synthesis With Latent Diffusion Models’, presented at the Proceedings of the IEEE/CVF Conference on Computer Vision and Pattern Recognition, 2022, pp. 10684–10695. </a:t>
            </a:r>
            <a:endParaRPr lang="en-US" altLang="zh-CN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4316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271952" y="449294"/>
            <a:ext cx="59898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Outline</a:t>
            </a:r>
            <a:endParaRPr lang="zh-CN" alt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905906" y="1787037"/>
            <a:ext cx="9030051" cy="38779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n"/>
              <a:tabLst/>
            </a:pPr>
            <a:r>
              <a:rPr kumimoji="0" lang="en-US" altLang="zh-CN" sz="2800" b="1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</a:rPr>
              <a:t>Problem Definition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n"/>
              <a:tabLst/>
            </a:pPr>
            <a:r>
              <a:rPr kumimoji="0" lang="en-US" altLang="zh-CN" sz="2800" b="1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</a:rPr>
              <a:t>Image</a:t>
            </a:r>
            <a:r>
              <a:rPr kumimoji="0" lang="en-US" altLang="zh-CN" sz="2800" b="1" i="0" u="none" strike="noStrike" cap="none" normalizeH="0" dirty="0" smtClean="0">
                <a:ln>
                  <a:noFill/>
                </a:ln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</a:rPr>
              <a:t> Editing</a:t>
            </a:r>
            <a:endParaRPr kumimoji="0" lang="en-US" altLang="zh-CN" sz="2800" b="1" i="0" u="none" strike="noStrike" cap="none" normalizeH="0" dirty="0" smtClean="0">
              <a:ln>
                <a:noFill/>
              </a:ln>
              <a:solidFill>
                <a:srgbClr val="333333"/>
              </a:solidFill>
              <a:effectLst/>
              <a:latin typeface="Times New Roman" panose="02020603050405020304" pitchFamily="18" charset="0"/>
              <a:ea typeface="Open Sans"/>
              <a:cs typeface="Times New Roman" panose="02020603050405020304" pitchFamily="18" charset="0"/>
            </a:endParaRPr>
          </a:p>
          <a:p>
            <a:pPr marL="914400" lvl="1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p"/>
            </a:pPr>
            <a:r>
              <a:rPr lang="en-US" altLang="zh-CN" sz="2800" b="1" dirty="0" smtClean="0">
                <a:solidFill>
                  <a:srgbClr val="333333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</a:rPr>
              <a:t>SDEdit</a:t>
            </a:r>
          </a:p>
          <a:p>
            <a:pPr marL="914400" lvl="1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p"/>
            </a:pPr>
            <a:r>
              <a:rPr lang="en-US" altLang="zh-CN" sz="2800" b="1" dirty="0" smtClean="0">
                <a:solidFill>
                  <a:srgbClr val="333333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</a:rPr>
              <a:t>CycleDiffusion</a:t>
            </a:r>
          </a:p>
          <a:p>
            <a:pPr marL="914400" lvl="1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p"/>
            </a:pPr>
            <a:r>
              <a:rPr lang="en-US" altLang="zh-CN" sz="2800" b="1" dirty="0" smtClean="0">
                <a:solidFill>
                  <a:srgbClr val="333333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</a:rPr>
              <a:t>InstructPix2Pix</a:t>
            </a:r>
          </a:p>
          <a:p>
            <a:pPr marL="342900" indent="-3429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n"/>
            </a:pPr>
            <a:r>
              <a:rPr lang="en-US" altLang="zh-CN" sz="2800" b="1" dirty="0" smtClean="0">
                <a:solidFill>
                  <a:srgbClr val="333333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</a:rPr>
              <a:t>Image-to-Video Generation</a:t>
            </a:r>
          </a:p>
          <a:p>
            <a:pPr marL="914400" lvl="1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p"/>
            </a:pPr>
            <a:r>
              <a:rPr lang="en-US" altLang="zh-CN" sz="2800" b="1" dirty="0" smtClean="0">
                <a:solidFill>
                  <a:srgbClr val="333333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</a:rPr>
              <a:t>SVD</a:t>
            </a:r>
          </a:p>
          <a:p>
            <a:pPr marL="914400" lvl="1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p"/>
            </a:pPr>
            <a:r>
              <a:rPr lang="en-US" altLang="zh-CN" sz="2800" b="1" dirty="0" smtClean="0">
                <a:solidFill>
                  <a:srgbClr val="333333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</a:rPr>
              <a:t>Video LDM</a:t>
            </a:r>
            <a:endParaRPr lang="en-US" altLang="zh-CN" sz="2800" b="1" dirty="0" smtClean="0">
              <a:solidFill>
                <a:srgbClr val="333333"/>
              </a:solidFill>
              <a:latin typeface="Times New Roman" panose="02020603050405020304" pitchFamily="18" charset="0"/>
              <a:ea typeface="Open Sans"/>
              <a:cs typeface="Times New Roman" panose="02020603050405020304" pitchFamily="18" charset="0"/>
            </a:endParaRPr>
          </a:p>
          <a:p>
            <a:pPr marL="800100" lvl="1" indent="-3429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n"/>
            </a:pPr>
            <a:endParaRPr lang="en-US" altLang="zh-CN" sz="2800" b="1" dirty="0" smtClean="0">
              <a:solidFill>
                <a:srgbClr val="333333"/>
              </a:solidFill>
              <a:latin typeface="Times New Roman" panose="02020603050405020304" pitchFamily="18" charset="0"/>
              <a:ea typeface="Open Sans"/>
              <a:cs typeface="Times New Roman" panose="02020603050405020304" pitchFamily="18" charset="0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8737600" y="137886"/>
            <a:ext cx="3514167" cy="6720114"/>
            <a:chOff x="8737600" y="137886"/>
            <a:chExt cx="3514167" cy="6720114"/>
          </a:xfrm>
        </p:grpSpPr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6357" y="137886"/>
              <a:ext cx="825500" cy="825500"/>
            </a:xfrm>
            <a:prstGeom prst="rect">
              <a:avLst/>
            </a:prstGeom>
          </p:spPr>
        </p:pic>
        <p:sp>
          <p:nvSpPr>
            <p:cNvPr id="14" name="矩形 13"/>
            <p:cNvSpPr/>
            <p:nvPr/>
          </p:nvSpPr>
          <p:spPr>
            <a:xfrm>
              <a:off x="8737600" y="6488668"/>
              <a:ext cx="351416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© Sakura, 2024. All rights reserved.</a:t>
              </a:r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9222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 txBox="1">
            <a:spLocks/>
          </p:cNvSpPr>
          <p:nvPr/>
        </p:nvSpPr>
        <p:spPr>
          <a:xfrm>
            <a:off x="0" y="2973322"/>
            <a:ext cx="12191999" cy="150541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7200" b="1" dirty="0" smtClean="0">
                <a:solidFill>
                  <a:srgbClr val="333333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</a:rPr>
              <a:t>Problem Definition</a:t>
            </a:r>
            <a:endParaRPr lang="zh-CN" altLang="en-US" sz="7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8737600" y="137886"/>
            <a:ext cx="3514167" cy="6720114"/>
            <a:chOff x="8737600" y="137886"/>
            <a:chExt cx="3514167" cy="6720114"/>
          </a:xfrm>
        </p:grpSpPr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6357" y="137886"/>
              <a:ext cx="825500" cy="825500"/>
            </a:xfrm>
            <a:prstGeom prst="rect">
              <a:avLst/>
            </a:prstGeom>
          </p:spPr>
        </p:pic>
        <p:sp>
          <p:nvSpPr>
            <p:cNvPr id="8" name="矩形 7"/>
            <p:cNvSpPr/>
            <p:nvPr/>
          </p:nvSpPr>
          <p:spPr>
            <a:xfrm>
              <a:off x="8737600" y="6488668"/>
              <a:ext cx="351416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© Sakura, 2024. All rights reserved.</a:t>
              </a:r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63287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2" name="Picture 18" descr="https://huggingface.co/datasets/huggingface/documentation-images/resolve/main/diffusers/inpaint-sdv1.5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4052" y="3648191"/>
            <a:ext cx="1649754" cy="1649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2"/>
          <p:cNvSpPr/>
          <p:nvPr/>
        </p:nvSpPr>
        <p:spPr>
          <a:xfrm>
            <a:off x="364855" y="606392"/>
            <a:ext cx="301153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lvl="1"/>
            <a:r>
              <a:rPr lang="it-IT" altLang="zh-CN" sz="3200" dirty="0" smtClean="0">
                <a:solidFill>
                  <a:srgbClr val="333333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</a:rPr>
              <a:t>Generative Tasks</a:t>
            </a:r>
            <a:endParaRPr lang="it-IT" altLang="zh-CN" sz="3200" dirty="0">
              <a:solidFill>
                <a:srgbClr val="333333"/>
              </a:solidFill>
              <a:latin typeface="Times New Roman" panose="02020603050405020304" pitchFamily="18" charset="0"/>
              <a:ea typeface="Open Sans"/>
              <a:cs typeface="Times New Roman" panose="02020603050405020304" pitchFamily="18" charset="0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8737600" y="137886"/>
            <a:ext cx="3514167" cy="6720114"/>
            <a:chOff x="8737600" y="137886"/>
            <a:chExt cx="3514167" cy="6720114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6357" y="137886"/>
              <a:ext cx="825500" cy="825500"/>
            </a:xfrm>
            <a:prstGeom prst="rect">
              <a:avLst/>
            </a:prstGeom>
          </p:spPr>
        </p:pic>
        <p:sp>
          <p:nvSpPr>
            <p:cNvPr id="7" name="矩形 6"/>
            <p:cNvSpPr/>
            <p:nvPr/>
          </p:nvSpPr>
          <p:spPr>
            <a:xfrm>
              <a:off x="8737600" y="6488668"/>
              <a:ext cx="351416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© Sakura, 2024. All rights reserved.</a:t>
              </a:r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-36523" y="6500827"/>
            <a:ext cx="747015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[2] R. </a:t>
            </a:r>
            <a:r>
              <a:rPr lang="en-US" altLang="zh-CN" sz="1000" dirty="0" err="1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Rombach</a:t>
            </a:r>
            <a:r>
              <a:rPr lang="en-US" altLang="zh-CN" sz="10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A. </a:t>
            </a:r>
            <a:r>
              <a:rPr lang="en-US" altLang="zh-CN" sz="1000" dirty="0" err="1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Blattmann</a:t>
            </a:r>
            <a:r>
              <a:rPr lang="en-US" altLang="zh-CN" sz="10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D. Lorenz, P. </a:t>
            </a:r>
            <a:r>
              <a:rPr lang="en-US" altLang="zh-CN" sz="1000" dirty="0" err="1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Esser</a:t>
            </a:r>
            <a:r>
              <a:rPr lang="en-US" altLang="zh-CN" sz="10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and B. </a:t>
            </a:r>
            <a:r>
              <a:rPr lang="en-US" altLang="zh-CN" sz="1000" dirty="0" err="1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Ommer</a:t>
            </a:r>
            <a:r>
              <a:rPr lang="en-US" altLang="zh-CN" sz="10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‘High-Resolution Image Synthesis With Latent Diffusion Models’, presented at the Proceedings of the IEEE/CVF Conference on Computer Vision and Pattern Recognition, 2022, pp. 10684–10695. </a:t>
            </a:r>
            <a:endParaRPr lang="en-US" altLang="zh-CN" sz="1000" dirty="0" smtClean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86848" y="1191167"/>
            <a:ext cx="2530223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Text-to-</a:t>
            </a:r>
            <a:r>
              <a:rPr lang="en-US" altLang="zh-CN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endParaRPr lang="zh-CN" altLang="en-US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255110" y="1191167"/>
            <a:ext cx="2530223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Image-to-</a:t>
            </a:r>
            <a:r>
              <a:rPr lang="en-US" altLang="zh-CN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endParaRPr lang="zh-CN" altLang="en-US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323372" y="1191167"/>
            <a:ext cx="2530223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Inpainting</a:t>
            </a:r>
            <a:endParaRPr lang="zh-CN" altLang="en-US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9391634" y="1191167"/>
            <a:ext cx="2530223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Text/Image-to-Video</a:t>
            </a:r>
            <a:endParaRPr lang="zh-CN" altLang="en-US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2" descr="https://huggingface.co/datasets/huggingface/documentation-images/resolve/main/diffusers/text2img-hw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085" y="1775942"/>
            <a:ext cx="2352216" cy="35283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矩形 13"/>
          <p:cNvSpPr/>
          <p:nvPr/>
        </p:nvSpPr>
        <p:spPr>
          <a:xfrm>
            <a:off x="2400455" y="5977607"/>
            <a:ext cx="730283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All examples derive from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6"/>
              </a:rPr>
              <a:t>huggingface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*. From left to right, images are generated by SD 1.5 [2], SD 1.5, SD 1.5 Inpainting and SVD XT respectively.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8" name="Picture 4" descr="https://huggingface.co/datasets/huggingface/documentation-images/resolve/main/diffusers/img2img-sdxl-init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8556" y="1775942"/>
            <a:ext cx="1628046" cy="16280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huggingface.co/datasets/huggingface/documentation-images/resolve/main/diffusers/img2img-sdxl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8556" y="3659046"/>
            <a:ext cx="1628046" cy="16280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矩形 18"/>
          <p:cNvSpPr/>
          <p:nvPr/>
        </p:nvSpPr>
        <p:spPr>
          <a:xfrm>
            <a:off x="3258157" y="5380672"/>
            <a:ext cx="2527176" cy="46166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Astronaut in a jungle, cold color palette, muted colors, detailed, 8k</a:t>
            </a:r>
            <a:endParaRPr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223605" y="5374197"/>
            <a:ext cx="2527176" cy="46166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Astronaut in a jungle, cold color palette, muted colors, detailed, 8k</a:t>
            </a:r>
            <a:endParaRPr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下箭头 19"/>
          <p:cNvSpPr/>
          <p:nvPr/>
        </p:nvSpPr>
        <p:spPr>
          <a:xfrm>
            <a:off x="4403324" y="3335464"/>
            <a:ext cx="236649" cy="40094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35" name="Picture 11" descr="https://huggingface.co/datasets/huggingface/documentation-images/resolve/main/diffusers/inpaint.pn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3605" y="1795804"/>
            <a:ext cx="1649755" cy="164975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7" name="Picture 13" descr="https://huggingface.co/datasets/huggingface/documentation-images/resolve/main/diffusers/inpaint_mask.png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6806" y="2748559"/>
            <a:ext cx="697000" cy="69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下箭头 27"/>
          <p:cNvSpPr/>
          <p:nvPr/>
        </p:nvSpPr>
        <p:spPr>
          <a:xfrm>
            <a:off x="7470157" y="3345199"/>
            <a:ext cx="236649" cy="40094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6368452" y="5374197"/>
            <a:ext cx="2440057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concept art digital painting of an elven castle, inspired by lord of the rings, highly detailed, 8k</a:t>
            </a:r>
            <a:endParaRPr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45" name="Picture 21" descr="https://huggingface.co/datasets/huggingface/documentation-images/resolve/main/diffusers/svd/rocket.png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68378" y="1952224"/>
            <a:ext cx="2376733" cy="1336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7" name="Picture 23" descr="https://huggingface.co/datasets/huggingface/documentation-images/resolve/main/diffusers/svd/output_rocket.gif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68378" y="3804611"/>
            <a:ext cx="2376733" cy="1336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下箭头 34"/>
          <p:cNvSpPr/>
          <p:nvPr/>
        </p:nvSpPr>
        <p:spPr>
          <a:xfrm>
            <a:off x="10538419" y="3373308"/>
            <a:ext cx="236649" cy="40094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10182090" y="5538096"/>
            <a:ext cx="949305" cy="2769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altLang="zh-CN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fps=7</a:t>
            </a:r>
            <a:endParaRPr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5433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 txBox="1">
            <a:spLocks/>
          </p:cNvSpPr>
          <p:nvPr/>
        </p:nvSpPr>
        <p:spPr>
          <a:xfrm>
            <a:off x="0" y="2973322"/>
            <a:ext cx="12191999" cy="150541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7200" b="1" dirty="0" smtClean="0">
                <a:solidFill>
                  <a:srgbClr val="333333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</a:rPr>
              <a:t>Image Editing</a:t>
            </a:r>
            <a:endParaRPr lang="zh-CN" altLang="en-US" sz="7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8737600" y="137886"/>
            <a:ext cx="3514167" cy="6720114"/>
            <a:chOff x="8737600" y="137886"/>
            <a:chExt cx="3514167" cy="6720114"/>
          </a:xfrm>
        </p:grpSpPr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6357" y="137886"/>
              <a:ext cx="825500" cy="825500"/>
            </a:xfrm>
            <a:prstGeom prst="rect">
              <a:avLst/>
            </a:prstGeom>
          </p:spPr>
        </p:pic>
        <p:sp>
          <p:nvSpPr>
            <p:cNvPr id="8" name="矩形 7"/>
            <p:cNvSpPr/>
            <p:nvPr/>
          </p:nvSpPr>
          <p:spPr>
            <a:xfrm>
              <a:off x="8737600" y="6488668"/>
              <a:ext cx="351416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© Sakura, 2024. All rights reserved.</a:t>
              </a:r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66485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364855" y="606392"/>
            <a:ext cx="677358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lvl="1"/>
            <a:r>
              <a:rPr lang="it-IT" altLang="zh-CN" sz="3200" dirty="0">
                <a:solidFill>
                  <a:srgbClr val="333333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</a:rPr>
              <a:t>Stochastic Differential Editing (SDEdit)</a:t>
            </a:r>
          </a:p>
        </p:txBody>
      </p:sp>
      <p:grpSp>
        <p:nvGrpSpPr>
          <p:cNvPr id="5" name="组合 4"/>
          <p:cNvGrpSpPr/>
          <p:nvPr/>
        </p:nvGrpSpPr>
        <p:grpSpPr>
          <a:xfrm>
            <a:off x="8737600" y="137886"/>
            <a:ext cx="3514167" cy="6720114"/>
            <a:chOff x="8737600" y="137886"/>
            <a:chExt cx="3514167" cy="6720114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6357" y="137886"/>
              <a:ext cx="825500" cy="825500"/>
            </a:xfrm>
            <a:prstGeom prst="rect">
              <a:avLst/>
            </a:prstGeom>
          </p:spPr>
        </p:pic>
        <p:sp>
          <p:nvSpPr>
            <p:cNvPr id="7" name="矩形 6"/>
            <p:cNvSpPr/>
            <p:nvPr/>
          </p:nvSpPr>
          <p:spPr>
            <a:xfrm>
              <a:off x="8737600" y="6488668"/>
              <a:ext cx="351416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© Sakura, 2024. All rights reserved.</a:t>
              </a:r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0" y="6488668"/>
            <a:ext cx="532660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[1] C. </a:t>
            </a:r>
            <a:r>
              <a:rPr lang="en-US" altLang="zh-CN" sz="1000" dirty="0" err="1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Meng</a:t>
            </a:r>
            <a:r>
              <a:rPr lang="en-US" altLang="zh-CN" sz="10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et al., ‘SDEdit: Guided Image Synthesis and Editing with Stochastic Differential Equations’, presented at the International Conference on Learning Representations, Oct. 2021. </a:t>
            </a:r>
            <a:endParaRPr lang="en-US" altLang="zh-CN" sz="1000" dirty="0">
              <a:solidFill>
                <a:schemeClr val="bg1">
                  <a:lumMod val="75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000919" y="5559324"/>
            <a:ext cx="967898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Stochastic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Differential Editing (SDEdit) is a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unified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image synthesis and editing framework based on stochastic differential equations. SDEdit allows stroke painting to image, image compositing, and stroke-based editing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without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task-specific model training and loss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functions [1].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72774" y="1191167"/>
            <a:ext cx="67656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Training-free</a:t>
            </a:r>
          </a:p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Integrated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 SDE-based generative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model (e.g. Stable Diffusion)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https://github.com/ermongroup/SDEdit/raw/main/images/teaser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4350" y="1982189"/>
            <a:ext cx="8112126" cy="34324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2889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364855" y="606392"/>
            <a:ext cx="677358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lvl="1"/>
            <a:r>
              <a:rPr lang="it-IT" altLang="zh-CN" sz="3200" dirty="0">
                <a:solidFill>
                  <a:srgbClr val="333333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</a:rPr>
              <a:t>Stochastic Differential Editing (SDEdit)</a:t>
            </a:r>
          </a:p>
        </p:txBody>
      </p:sp>
      <p:grpSp>
        <p:nvGrpSpPr>
          <p:cNvPr id="5" name="组合 4"/>
          <p:cNvGrpSpPr/>
          <p:nvPr/>
        </p:nvGrpSpPr>
        <p:grpSpPr>
          <a:xfrm>
            <a:off x="8737600" y="137886"/>
            <a:ext cx="3514167" cy="6720114"/>
            <a:chOff x="8737600" y="137886"/>
            <a:chExt cx="3514167" cy="6720114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6357" y="137886"/>
              <a:ext cx="825500" cy="825500"/>
            </a:xfrm>
            <a:prstGeom prst="rect">
              <a:avLst/>
            </a:prstGeom>
          </p:spPr>
        </p:pic>
        <p:sp>
          <p:nvSpPr>
            <p:cNvPr id="7" name="矩形 6"/>
            <p:cNvSpPr/>
            <p:nvPr/>
          </p:nvSpPr>
          <p:spPr>
            <a:xfrm>
              <a:off x="8737600" y="6488668"/>
              <a:ext cx="351416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© Sakura, 2024. All rights reserved.</a:t>
              </a:r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0" y="6134725"/>
            <a:ext cx="749275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[1] C. </a:t>
            </a:r>
            <a:r>
              <a:rPr lang="en-US" altLang="zh-CN" sz="1000" dirty="0" err="1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Meng</a:t>
            </a:r>
            <a:r>
              <a:rPr lang="en-US" altLang="zh-CN" sz="10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et al., ‘SDEdit: Guided Image Synthesis and Editing with Stochastic Differential Equations’, presented at the International Conference on Learning Representations, Oct. </a:t>
            </a:r>
            <a:r>
              <a:rPr lang="en-US" altLang="zh-CN" sz="1000" dirty="0" smtClean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2021</a:t>
            </a:r>
          </a:p>
          <a:p>
            <a:r>
              <a:rPr lang="en-US" altLang="zh-CN" sz="10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[2] R. </a:t>
            </a:r>
            <a:r>
              <a:rPr lang="en-US" altLang="zh-CN" sz="1000" dirty="0" err="1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Rombach</a:t>
            </a:r>
            <a:r>
              <a:rPr lang="en-US" altLang="zh-CN" sz="10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A. </a:t>
            </a:r>
            <a:r>
              <a:rPr lang="en-US" altLang="zh-CN" sz="1000" dirty="0" err="1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Blattmann</a:t>
            </a:r>
            <a:r>
              <a:rPr lang="en-US" altLang="zh-CN" sz="10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D. Lorenz, P. </a:t>
            </a:r>
            <a:r>
              <a:rPr lang="en-US" altLang="zh-CN" sz="1000" dirty="0" err="1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Esser</a:t>
            </a:r>
            <a:r>
              <a:rPr lang="en-US" altLang="zh-CN" sz="10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and B. </a:t>
            </a:r>
            <a:r>
              <a:rPr lang="en-US" altLang="zh-CN" sz="1000" dirty="0" err="1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Ommer</a:t>
            </a:r>
            <a:r>
              <a:rPr lang="en-US" altLang="zh-CN" sz="10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‘High-Resolution Image Synthesis With Latent Diffusion Models’, presented at the Proceedings of the IEEE/CVF Conference on Computer Vision and Pattern Recognition, 2022, pp. 10684–10695. </a:t>
            </a:r>
            <a:endParaRPr lang="en-US" altLang="zh-CN" sz="1000" dirty="0" smtClean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0" y="5459856"/>
            <a:ext cx="12192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Stable Diffusion v1.5 [2] with SDEdit [1] technique for (better?)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mage editing. </a:t>
            </a:r>
          </a:p>
          <a:p>
            <a:pPr algn="ctr"/>
            <a:r>
              <a:rPr lang="en-US" altLang="zh-C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(Example </a:t>
            </a:r>
            <a:r>
              <a:rPr lang="en-US" altLang="zh-C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is accessed from </a:t>
            </a:r>
            <a:r>
              <a:rPr lang="en-US" altLang="zh-CN" sz="14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huggingface.co/doc</a:t>
            </a:r>
            <a:r>
              <a:rPr lang="en-US" altLang="zh-CN" sz="14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s</a:t>
            </a:r>
            <a:r>
              <a:rPr lang="en-US" altLang="zh-CN" sz="14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/diffusers</a:t>
            </a:r>
            <a:r>
              <a:rPr lang="en-US" altLang="zh-C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.* </a:t>
            </a:r>
            <a:r>
              <a:rPr lang="en-US" altLang="zh-C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72774" y="1191167"/>
            <a:ext cx="67656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Training-free</a:t>
            </a:r>
          </a:p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Integrated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 SDE-based generative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model (e.g. Stable Diffusion)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 descr="https://huggingface.co/datasets/huggingface/documentation-images/resolve/main/diffusers/img2img-init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2939" y="1982816"/>
            <a:ext cx="3300479" cy="33004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huggingface.co/datasets/huggingface/documentation-images/resolve/main/diffusers/img2img-sdv1.5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2398" y="1982816"/>
            <a:ext cx="3300479" cy="33004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/>
          <p:cNvSpPr txBox="1"/>
          <p:nvPr/>
        </p:nvSpPr>
        <p:spPr>
          <a:xfrm>
            <a:off x="3013791" y="5283296"/>
            <a:ext cx="9787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initial 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109383" y="5283296"/>
            <a:ext cx="13605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generated image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右箭头 10"/>
          <p:cNvSpPr/>
          <p:nvPr/>
        </p:nvSpPr>
        <p:spPr>
          <a:xfrm>
            <a:off x="5712852" y="3703832"/>
            <a:ext cx="790112" cy="36398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7066678" y="2050702"/>
            <a:ext cx="2527176" cy="46166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Astronaut in a jungle, cold color palette, muted colors, detailed, 8k</a:t>
            </a:r>
            <a:endParaRPr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583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364855" y="606392"/>
            <a:ext cx="270837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lvl="1"/>
            <a:r>
              <a:rPr lang="it-IT" altLang="zh-CN" sz="3200" dirty="0" smtClean="0">
                <a:solidFill>
                  <a:srgbClr val="333333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</a:rPr>
              <a:t>CycleDiffusion</a:t>
            </a:r>
            <a:endParaRPr lang="it-IT" altLang="zh-CN" sz="3200" dirty="0">
              <a:solidFill>
                <a:srgbClr val="333333"/>
              </a:solidFill>
              <a:latin typeface="Times New Roman" panose="02020603050405020304" pitchFamily="18" charset="0"/>
              <a:ea typeface="Open Sans"/>
              <a:cs typeface="Times New Roman" panose="02020603050405020304" pitchFamily="18" charset="0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8737600" y="137886"/>
            <a:ext cx="3514167" cy="6720114"/>
            <a:chOff x="8737600" y="137886"/>
            <a:chExt cx="3514167" cy="6720114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6357" y="137886"/>
              <a:ext cx="825500" cy="825500"/>
            </a:xfrm>
            <a:prstGeom prst="rect">
              <a:avLst/>
            </a:prstGeom>
          </p:spPr>
        </p:pic>
        <p:sp>
          <p:nvSpPr>
            <p:cNvPr id="7" name="矩形 6"/>
            <p:cNvSpPr/>
            <p:nvPr/>
          </p:nvSpPr>
          <p:spPr>
            <a:xfrm>
              <a:off x="8737600" y="6488668"/>
              <a:ext cx="351416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© Sakura, 2024. All rights reserved.</a:t>
              </a:r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0" y="6265793"/>
            <a:ext cx="86106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[1] C. </a:t>
            </a:r>
            <a:r>
              <a:rPr lang="en-US" altLang="zh-CN" sz="800" dirty="0" err="1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Meng</a:t>
            </a:r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et al., ‘SDEdit: Guided Image Synthesis and Editing with Stochastic Differential Equations’, presented at the International Conference on Learning Representations, Oct. </a:t>
            </a:r>
            <a:r>
              <a:rPr lang="en-US" altLang="zh-CN" sz="800" dirty="0" smtClean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2021</a:t>
            </a:r>
          </a:p>
          <a:p>
            <a:r>
              <a:rPr lang="en-US" altLang="zh-CN" sz="800" dirty="0" smtClean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[3] </a:t>
            </a:r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C. H. Wu and F. De La Torre, ‘A Latent Space of Stochastic Diffusion Models for Zero-Shot Image Editing and Guidance’, in 2023 IEEE/CVF International Conference on Computer Vision (ICCV), Paris, France: IEEE, Oct. 2023, pp. 7344–7353. </a:t>
            </a:r>
            <a:r>
              <a:rPr lang="en-US" altLang="zh-CN" sz="800" dirty="0" err="1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doi</a:t>
            </a:r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10.1109/ICCV51070.2023.00678</a:t>
            </a:r>
            <a:r>
              <a:rPr lang="en-US" altLang="zh-CN" sz="800" dirty="0" smtClean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altLang="zh-CN" sz="800" dirty="0" smtClean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[4] </a:t>
            </a:r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X. Su, J. Song, C. </a:t>
            </a:r>
            <a:r>
              <a:rPr lang="en-US" altLang="zh-CN" sz="800" dirty="0" err="1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Meng</a:t>
            </a:r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and S. </a:t>
            </a:r>
            <a:r>
              <a:rPr lang="en-US" altLang="zh-CN" sz="800" dirty="0" err="1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Ermon</a:t>
            </a:r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‘Dual Diffusion Implicit Bridges for Image-to-Image Translation’, presented at the </a:t>
            </a:r>
            <a:r>
              <a:rPr lang="en-US" altLang="zh-CN" sz="800" dirty="0" err="1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Eleventh International Conference on Learning Representations, Sep. 2022. </a:t>
            </a:r>
            <a:endParaRPr lang="en-US" altLang="zh-CN" sz="800" dirty="0">
              <a:solidFill>
                <a:schemeClr val="bg1">
                  <a:lumMod val="75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719040" y="5355738"/>
            <a:ext cx="858720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Examples of CycleDiffusion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[3] for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zero-shot image editing. Within each pair of source and target texts, overlapping text spans are marked in purple in the source text and abbreviated as </a:t>
            </a:r>
            <a:r>
              <a:rPr lang="en-US" altLang="zh-CN" b="1" dirty="0">
                <a:solidFill>
                  <a:srgbClr val="EAC3D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[. . .]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the target text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Visual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comparison to the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baselines, DDIB [4]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SDEdit [1].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72774" y="1191167"/>
            <a:ext cx="67656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Training-free</a:t>
            </a:r>
          </a:p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Integrated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 SDE-based generative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model (e.g. Stable Diffusion)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4"/>
          <a:srcRect b="33177"/>
          <a:stretch/>
        </p:blipFill>
        <p:spPr>
          <a:xfrm>
            <a:off x="728916" y="1929506"/>
            <a:ext cx="10707932" cy="33342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32599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364855" y="606392"/>
            <a:ext cx="273664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lvl="1"/>
            <a:r>
              <a:rPr lang="it-IT" altLang="zh-CN" sz="3200" dirty="0" smtClean="0">
                <a:solidFill>
                  <a:srgbClr val="333333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</a:rPr>
              <a:t>InstructPix2Pix</a:t>
            </a:r>
            <a:endParaRPr lang="it-IT" altLang="zh-CN" sz="3200" dirty="0">
              <a:solidFill>
                <a:srgbClr val="333333"/>
              </a:solidFill>
              <a:latin typeface="Times New Roman" panose="02020603050405020304" pitchFamily="18" charset="0"/>
              <a:ea typeface="Open Sans"/>
              <a:cs typeface="Times New Roman" panose="02020603050405020304" pitchFamily="18" charset="0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8737600" y="137886"/>
            <a:ext cx="3514167" cy="6720114"/>
            <a:chOff x="8737600" y="137886"/>
            <a:chExt cx="3514167" cy="6720114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6357" y="137886"/>
              <a:ext cx="825500" cy="825500"/>
            </a:xfrm>
            <a:prstGeom prst="rect">
              <a:avLst/>
            </a:prstGeom>
          </p:spPr>
        </p:pic>
        <p:sp>
          <p:nvSpPr>
            <p:cNvPr id="7" name="矩形 6"/>
            <p:cNvSpPr/>
            <p:nvPr/>
          </p:nvSpPr>
          <p:spPr>
            <a:xfrm>
              <a:off x="8737600" y="6488668"/>
              <a:ext cx="351416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© Sakura, 2024. All rights reserved.</a:t>
              </a:r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0" y="6427113"/>
            <a:ext cx="861060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100" dirty="0" smtClean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[5] </a:t>
            </a:r>
            <a:r>
              <a:rPr lang="en-US" altLang="zh-CN" sz="11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T. Brooks, A. </a:t>
            </a:r>
            <a:r>
              <a:rPr lang="en-US" altLang="zh-CN" sz="1100" dirty="0" err="1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Holynski</a:t>
            </a:r>
            <a:r>
              <a:rPr lang="en-US" altLang="zh-CN" sz="11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and A. A. </a:t>
            </a:r>
            <a:r>
              <a:rPr lang="en-US" altLang="zh-CN" sz="1100" dirty="0" err="1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Efros</a:t>
            </a:r>
            <a:r>
              <a:rPr lang="en-US" altLang="zh-CN" sz="11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‘InstructPix2Pix: Learning To Follow Image Editing Instructions’, presented at the Proceedings of the IEEE/CVF Conference on Computer Vision and Pattern Recognition, 2023, pp. 18392–18402. </a:t>
            </a:r>
            <a:endParaRPr lang="en-US" altLang="zh-CN" sz="1100" dirty="0">
              <a:solidFill>
                <a:schemeClr val="bg1">
                  <a:lumMod val="75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576997" y="5089631"/>
            <a:ext cx="858720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Given an image and an instruction for how to edit that image, our model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[5] performs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appropriate edit. Our model does not require full descriptions for the input or output image, and edits images in the forward pass without per-example inversion or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fine-tuning.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72774" y="1191167"/>
            <a:ext cx="67656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Fine-tuned on SD 1.5</a:t>
            </a:r>
          </a:p>
          <a:p>
            <a:pPr marL="285750" indent="-285750">
              <a:buFontTx/>
              <a:buChar char="-"/>
            </a:pP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InstructPix2Pix checkpoint is accessible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here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5"/>
          <a:srcRect l="754" t="654" r="600" b="51960"/>
          <a:stretch/>
        </p:blipFill>
        <p:spPr>
          <a:xfrm>
            <a:off x="648070" y="2073732"/>
            <a:ext cx="10946167" cy="266330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70197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769</TotalTime>
  <Words>1618</Words>
  <Application>Microsoft Office PowerPoint</Application>
  <PresentationFormat>宽屏</PresentationFormat>
  <Paragraphs>104</Paragraphs>
  <Slides>14</Slides>
  <Notes>8</Notes>
  <HiddenSlides>0</HiddenSlides>
  <MMClips>2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2" baseType="lpstr">
      <vt:lpstr>Open Sans</vt:lpstr>
      <vt:lpstr>等线</vt:lpstr>
      <vt:lpstr>等线 Light</vt:lpstr>
      <vt:lpstr>Arial</vt:lpstr>
      <vt:lpstr>Cambria Math</vt:lpstr>
      <vt:lpstr>Times New Roman</vt:lpstr>
      <vt:lpstr>Wingdings</vt:lpstr>
      <vt:lpstr>Office 主题​​</vt:lpstr>
      <vt:lpstr>Temporal Image-to-Image Generation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 R 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Stable Diffusion  - GIS Lab 2024 Short-term Course</dc:title>
  <dc:creator>Windows User</dc:creator>
  <cp:lastModifiedBy>Windows User</cp:lastModifiedBy>
  <cp:revision>65</cp:revision>
  <dcterms:created xsi:type="dcterms:W3CDTF">2024-07-14T01:47:15Z</dcterms:created>
  <dcterms:modified xsi:type="dcterms:W3CDTF">2024-08-19T03:19:37Z</dcterms:modified>
</cp:coreProperties>
</file>

<file path=docProps/thumbnail.jpeg>
</file>